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de praktisch implementatie mag de volgorde van C&lt;sub&gt;2&lt;/sub&gt; en L&lt;sub&gt;2&lt;/sub&gt; omgewisseld worden. Dit heeft geen enkele invloed op de werking van de seriekring.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66928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03" y="566928"/>
            <a:ext cx="696239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om de spanning op 0 te houden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459" y="566928"/>
            <a:ext cx="77970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Spanning na 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66928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derde harmonische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11" y="566928"/>
            <a:ext cx="980897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Uitgewerkte voorbeelden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Voor frequenties beneden 1 MHz: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Ontwerpvergelijkingen voor laagfrequent Klasse E Versterkers</a:t>
            </a:r>
            <a:endParaRPr sz="28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361774"/>
            <a:ext cx="11382375" cy="9715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607644"/>
            <a:ext cx="10058400" cy="9525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3834464"/>
            <a:ext cx="10725150" cy="9525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550" y="5061284"/>
            <a:ext cx="1866900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b="1"/>
              <a:t>Verwacht vermogen</a:t>
            </a:r>
            <a:r>
              <a:t> : 5W</a:t>
            </a:r>
          </a:p>
          <a:p>
            <a:pPr lvl="1"/>
            <a:r>
              <a:rPr b="1"/>
              <a:t>Frequentie</a:t>
            </a:r>
            <a:r>
              <a:t> : 475 kHz</a:t>
            </a:r>
          </a:p>
          <a:p>
            <a:pPr lvl="1"/>
            <a:r>
              <a:rPr b="1"/>
              <a:t>Voedingsspanning</a:t>
            </a:r>
            <a:r>
              <a:t> : 12.5 V</a:t>
            </a:r>
          </a:p>
          <a:p>
            <a:pPr lvl="1"/>
            <a:r>
              <a:rPr b="1"/>
              <a:t>Kwaliteitsfactor</a:t>
            </a:r>
            <a:r>
              <a:t> : 5</a:t>
            </a:r>
          </a:p>
          <a:p>
            <a:pPr lvl="1"/>
            <a:r>
              <a:rPr b="1"/>
              <a:t>Saturatiespanning</a:t>
            </a:r>
            <a:r>
              <a:t> 0.5V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 : 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RL = 14.88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C₁ = 4.78 nF (i.e. complexe impedantie van -70.07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C₂ = 6.04 nF (i.e. complexe impedantie van -55.50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L₂ = 24.93 uH (i.e. complexe impedantie van 74.39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Totale complexe impedantie (seriekring):  18.89 i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stroom uit de voeding: 416.67 mA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source-drain spanning (transistor): 55.62 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Hierbij werd een 80% veiligheidsmarge genomen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We kunnen de uitgang omwerken naar een impedantie van 50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door een transformator met wikkelverhouding: 1.83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Voorbeeld1 : berekende elementen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86" y="566928"/>
            <a:ext cx="7269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33" y="566928"/>
            <a:ext cx="776793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1000uH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4.78nF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24.93uH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6.04nF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14.88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1.05u 20n 20n 1.05u 2.10526u)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Voorbeeld1 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Verloop spanningen (opstarten oscillatie)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81" y="566928"/>
            <a:ext cx="910623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detail van de opstart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13" y="566928"/>
            <a:ext cx="903137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detail 1 periode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04" y="566928"/>
            <a:ext cx="89571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Schema met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17378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b="1"/>
              <a:t>Verwacht vermogen</a:t>
            </a:r>
            <a:r>
              <a:t> : 50W</a:t>
            </a:r>
          </a:p>
          <a:p>
            <a:pPr lvl="1"/>
            <a:r>
              <a:rPr b="1"/>
              <a:t>Frequentie</a:t>
            </a:r>
            <a:r>
              <a:t> : 137.77 kHz</a:t>
            </a:r>
          </a:p>
          <a:p>
            <a:pPr lvl="1"/>
            <a:r>
              <a:rPr b="1"/>
              <a:t>Voedingsspanning</a:t>
            </a:r>
            <a:r>
              <a:t> : 12.5 V</a:t>
            </a:r>
          </a:p>
          <a:p>
            <a:pPr lvl="1"/>
            <a:r>
              <a:rPr b="1"/>
              <a:t>Kwaliteitsfactor</a:t>
            </a:r>
            <a:r>
              <a:t> : 5</a:t>
            </a:r>
          </a:p>
          <a:p>
            <a:pPr lvl="1"/>
            <a:r>
              <a:rPr b="1"/>
              <a:t>Saturatiespanning</a:t>
            </a:r>
            <a:r>
              <a:t> 0.9V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 : 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RL = 1.39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C₁ = 176.90 nF (i.e. complexe impedantie van -6.53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C₂ = 222.56 nF (i.e. complexe impedantie van -5.19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L₂ = 8.03 uH (i.e. complexe impedantie van 6.95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Totale complexe impedantie (seriekring):  1.76 i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stroom uit de voeding: 4310.34 mA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source-drain spanning (transistor): 55.62 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Hierbij werd een 80% veiligheidsmarge genomen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We kunnen de uitgang omwerken naar een impedantie van 50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door een transformator met wikkelverhouding: 6.00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waardes componenten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86" y="566928"/>
            <a:ext cx="7269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aanpassing 50 Ohm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17378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270uH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176.9nF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8.03uH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222.56nF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1.39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3.65u 20n 20n 3.65u 7.3u)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klasse E versterker is een zeer efficiënte hoogfrequent versterker die gebruik maakt van:</a:t>
            </a:r>
          </a:p>
          <a:p>
            <a:pPr/>
          </a:p>
          <a:p>
            <a:pPr lvl="1"/>
            <a:r>
              <a:rPr b="1"/>
              <a:t>Eén enkele vermogentransistor</a:t>
            </a:r>
            <a:r>
              <a:t> als schakelend element</a:t>
            </a:r>
          </a:p>
          <a:p>
            <a:pPr lvl="1"/>
            <a:r>
              <a:rPr b="1"/>
              <a:t>Resonante LRC trilkring</a:t>
            </a:r>
            <a:r>
              <a:t> voor frequentieselectie</a:t>
            </a:r>
          </a:p>
          <a:p>
            <a:pPr lvl="1"/>
            <a:r>
              <a:rPr b="1"/>
              <a:t>Optimale timing</a:t>
            </a:r>
            <a:r>
              <a:t> tussen spanning en stroom voor minimaal vermogenverlies</a:t>
            </a:r>
          </a:p>
          <a:p>
            <a:pPr lvl="1"/>
            <a:r>
              <a:rPr b="1"/>
              <a:t>Hoge efficiëntie</a:t>
            </a:r>
            <a:r>
              <a:t> (tot 95% theoretisch mogelijk)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4" y="566928"/>
            <a:ext cx="1135781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detail opstartsequentie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7" y="566928"/>
            <a:ext cx="1138668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1 periode van de Steady State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2" y="566928"/>
            <a:ext cx="1118559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3: Klasse E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628" y="566928"/>
            <a:ext cx="802074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Tsai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M_SWn        0 11 10 0 nmos W=31580u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M_SWp        3 11 10 3 pmos W=500u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3 6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3 7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M_11         10 1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M_12         10 7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M_13         10 6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M_14         10 2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2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SPICE file Klasse E circuit met injection locking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M_21         10 6 8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M_22         10 9 8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M_23         10 8 9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M_24         10 7 9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L_L3         3 8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L_L4         3 9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L_L5         8 4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L_L6         9 5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4 5  5.1pF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belasting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R_RL1        4 0  50 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SPICE file Klasse E circuit met injection locking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R_RL2        5 0  50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.include simul/berkeley35.lib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SPICE file Klasse E circuit met injection locking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simulatie Klasse E circuit met injection locking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01" y="566928"/>
            <a:ext cx="90585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3: 1 periode M21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27" y="566928"/>
            <a:ext cx="899734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3: 1 periode M22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95" y="566928"/>
            <a:ext cx="907220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stap voor stap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Samenvatting en Conclusies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klasse E versterker biedt verschillende belangrijke voordelen:</a:t>
            </a:r>
          </a:p>
          <a:p>
            <a:pPr lvl="1"/>
            <a:r>
              <a:rPr b="1"/>
              <a:t>Efficiëntie:</a:t>
            </a:r>
          </a:p>
          <a:p>
            <a:pPr lvl="2"/>
            <a:r>
              <a:t>Theoretisch tot 100% efficiëntie mogelijk</a:t>
            </a:r>
          </a:p>
          <a:p>
            <a:pPr lvl="2"/>
            <a:r>
              <a:t>Praktisch 85-95% haalbaar</a:t>
            </a:r>
          </a:p>
          <a:p>
            <a:pPr lvl="2"/>
            <a:r>
              <a:t>Ideaal voor batterij-gevoede toepassingen</a:t>
            </a:r>
          </a:p>
          <a:p>
            <a:pPr lvl="1"/>
            <a:r>
              <a:rPr b="1"/>
              <a:t>Frequentiebereik:</a:t>
            </a:r>
          </a:p>
          <a:p>
            <a:pPr lvl="2"/>
            <a:r>
              <a:t>Optimaal voor hoogfrequent toepassingen (MHz-GHz)</a:t>
            </a:r>
          </a:p>
          <a:p>
            <a:pPr lvl="2"/>
            <a:r>
              <a:t>Beperkte bandbreedte rond resonantiefrequentie</a:t>
            </a:r>
          </a:p>
          <a:p>
            <a:pPr lvl="2"/>
            <a:r>
              <a:t>Geschikt voor narrowband communicatie</a:t>
            </a:r>
          </a:p>
          <a:p>
            <a:pPr lvl="1"/>
            <a:r>
              <a:rPr b="1"/>
              <a:t>Implementatie:</a:t>
            </a:r>
          </a:p>
          <a:p>
            <a:pPr lvl="2"/>
            <a:r>
              <a:t>Eenvoudige topologie met één transistor</a:t>
            </a:r>
          </a:p>
          <a:p>
            <a:pPr lvl="2"/>
            <a:r>
              <a:t>Kritische timing tussen spanning en stroom</a:t>
            </a:r>
          </a:p>
          <a:p>
            <a:pPr lvl="2"/>
            <a:r>
              <a:t>Nauwkeurige componentwaarden vereist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Belangrijkste Eigenschappen van Klasse E Versterkers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b="1"/>
              <a:t>Moderne Communicatiesystemen:</a:t>
            </a:r>
          </a:p>
          <a:p>
            <a:pPr lvl="2"/>
            <a:r>
              <a:t>GSM/UMTS/LTE zendversterkers</a:t>
            </a:r>
          </a:p>
          <a:p>
            <a:pPr lvl="2"/>
            <a:r>
              <a:t>WiFi en Bluetooth transmitters</a:t>
            </a:r>
          </a:p>
          <a:p>
            <a:pPr lvl="2"/>
            <a:r>
              <a:t>RFID en NFC systemen</a:t>
            </a:r>
          </a:p>
          <a:p>
            <a:pPr lvl="2"/>
            <a:r>
              <a:t>Satellietcommunicatie</a:t>
            </a:r>
          </a:p>
          <a:p>
            <a:pPr lvl="1"/>
            <a:r>
              <a:rPr b="1"/>
              <a:t>Vooruitblik:</a:t>
            </a:r>
          </a:p>
          <a:p>
            <a:pPr lvl="2"/>
            <a:r>
              <a:t>5G millimeter-golf toepassingen</a:t>
            </a:r>
          </a:p>
          <a:p>
            <a:pPr lvl="2"/>
            <a:r>
              <a:t>IoT low-power transmitters</a:t>
            </a:r>
          </a:p>
          <a:p>
            <a:pPr lvl="2"/>
            <a:r>
              <a:t>Draadloze energieoverdracht</a:t>
            </a:r>
          </a:p>
          <a:p>
            <a:pPr lvl="2"/>
            <a:r>
              <a:t>Geïntegreerde on-chip oplossingen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Toepassingsgebieden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Resonante seriekring van de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1" y="566928"/>
            <a:ext cx="102586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in resonante seriekring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04" y="566928"/>
            <a:ext cx="106783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50" y="566928"/>
            <a:ext cx="645449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66928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037" y="566928"/>
            <a:ext cx="6091926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